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02" r:id="rId3"/>
    <p:sldId id="259" r:id="rId4"/>
    <p:sldId id="296" r:id="rId5"/>
    <p:sldId id="294" r:id="rId6"/>
    <p:sldId id="290" r:id="rId7"/>
    <p:sldId id="280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80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172" y="-20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B5A53789-8BEE-46E2-8AC1-968ABF153293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9765641C-5AE7-406A-B3F8-A1BB4D9989E8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DC5DB6E7-B53F-4B2C-B9CB-4C16DD1FD8D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0C238F38-6FF4-412E-B7B3-9F124F8B9A9A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88CD3BBD-2FE3-4888-9393-C37E97B1DD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7F22F57D-8DAF-4D30-B45F-49AD1FE20BF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F2E4001E-1EDF-41A7-9D9E-B87001EE20FC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1" hasCustomPrompt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 anchor="t"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r>
              <a:t>Вставка рисунка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AF0F07F6-3C7D-4BF5-A422-99460480B5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DAFE2377-EBF8-438B-AC16-688BC25508B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15.12.2025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4CA5AFD8-8A7D-4673-9F32-CC9B757FE053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15.12.2025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1008F6-2569-46E9-AB1E-74A4409164A7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latin typeface="+mn-lt"/>
          <a:ea typeface="+mn-ea"/>
          <a:cs typeface="+mn-cs"/>
        </a:defRPr>
      </a:lvl1pPr>
      <a:lvl2pPr marL="457200" lvl="1" indent="0" algn="l">
        <a:defRPr sz="1800">
          <a:latin typeface="+mn-lt"/>
          <a:ea typeface="+mn-ea"/>
          <a:cs typeface="+mn-cs"/>
        </a:defRPr>
      </a:lvl2pPr>
      <a:lvl3pPr marL="914400" lvl="2" indent="0" algn="l">
        <a:defRPr sz="1800">
          <a:latin typeface="+mn-lt"/>
          <a:ea typeface="+mn-ea"/>
          <a:cs typeface="+mn-cs"/>
        </a:defRPr>
      </a:lvl3pPr>
      <a:lvl4pPr marL="1371600" lvl="3" indent="0" algn="l">
        <a:defRPr sz="1800">
          <a:latin typeface="+mn-lt"/>
          <a:ea typeface="+mn-ea"/>
          <a:cs typeface="+mn-cs"/>
        </a:defRPr>
      </a:lvl4pPr>
      <a:lvl5pPr marL="1828800" lvl="4" indent="0" algn="l">
        <a:defRPr sz="1800">
          <a:latin typeface="+mn-lt"/>
          <a:ea typeface="+mn-ea"/>
          <a:cs typeface="+mn-cs"/>
        </a:defRPr>
      </a:lvl5pPr>
      <a:lvl6pPr marL="2286000" lvl="5" indent="0" algn="l">
        <a:defRPr sz="1800">
          <a:latin typeface="+mn-lt"/>
          <a:ea typeface="+mn-ea"/>
          <a:cs typeface="+mn-cs"/>
        </a:defRPr>
      </a:lvl6pPr>
      <a:lvl7pPr marL="2743200" lvl="6" indent="0" algn="l">
        <a:defRPr sz="1800">
          <a:latin typeface="+mn-lt"/>
          <a:ea typeface="+mn-ea"/>
          <a:cs typeface="+mn-cs"/>
        </a:defRPr>
      </a:lvl7pPr>
      <a:lvl8pPr marL="3200400" lvl="7" indent="0" algn="l">
        <a:defRPr sz="1800">
          <a:latin typeface="+mn-lt"/>
          <a:ea typeface="+mn-ea"/>
          <a:cs typeface="+mn-cs"/>
        </a:defRPr>
      </a:lvl8pPr>
      <a:lvl9pPr marL="3657600" lvl="8" indent="0" algn="l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/>
          <p:nvPr/>
        </p:nvPicPr>
        <p:blipFill>
          <a:blip r:embed="rId2"/>
          <a:srcRect b="21956"/>
          <a:stretch>
            <a:fillRect/>
          </a:stretch>
        </p:blipFill>
        <p:spPr>
          <a:xfrm>
            <a:off x="6946740" y="541390"/>
            <a:ext cx="5074437" cy="5775219"/>
          </a:xfrm>
          <a:prstGeom prst="rect">
            <a:avLst/>
          </a:prstGeom>
        </p:spPr>
      </p:pic>
      <p:sp>
        <p:nvSpPr>
          <p:cNvPr id="79" name="Shape 79"/>
          <p:cNvSpPr/>
          <p:nvPr/>
        </p:nvSpPr>
        <p:spPr>
          <a:xfrm>
            <a:off x="-1" y="5606980"/>
            <a:ext cx="12192001" cy="125102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lang="ru-RU"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  <a:t>Кремза Елизавета Владимировна</a:t>
            </a:r>
            <a:br>
              <a:rPr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</a:br>
            <a:r>
              <a:rPr lang="ru-RU"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  <a:t>специалист по организации работы</a:t>
            </a:r>
            <a:endParaRPr sz="1800" dirty="0">
              <a:solidFill>
                <a:schemeClr val="lt1"/>
              </a:solidFill>
              <a:latin typeface="+mj-lt"/>
              <a:ea typeface="+mn-ea"/>
              <a:cs typeface="+mn-cs"/>
            </a:endParaRPr>
          </a:p>
          <a:p>
            <a:pPr marL="0" indent="0" algn="ctr"/>
            <a:r>
              <a:rPr sz="2000" dirty="0" err="1">
                <a:solidFill>
                  <a:schemeClr val="lt1"/>
                </a:solidFill>
                <a:latin typeface="+mj-lt"/>
                <a:ea typeface="+mj-ea"/>
                <a:cs typeface="+mj-cs"/>
              </a:rPr>
              <a:t>Движения</a:t>
            </a:r>
            <a:r>
              <a:rPr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lt1"/>
                </a:solidFill>
                <a:latin typeface="+mj-lt"/>
                <a:ea typeface="+mj-ea"/>
                <a:cs typeface="+mj-cs"/>
              </a:rPr>
              <a:t>Первых</a:t>
            </a:r>
            <a:r>
              <a:rPr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  <a:t> в </a:t>
            </a:r>
            <a:r>
              <a:rPr sz="2000" dirty="0" err="1">
                <a:solidFill>
                  <a:schemeClr val="lt1"/>
                </a:solidFill>
                <a:latin typeface="+mj-lt"/>
                <a:ea typeface="+mj-ea"/>
                <a:cs typeface="+mj-cs"/>
              </a:rPr>
              <a:t>Василеостровском</a:t>
            </a:r>
            <a:r>
              <a:rPr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lt1"/>
                </a:solidFill>
                <a:latin typeface="+mj-lt"/>
                <a:ea typeface="+mj-ea"/>
                <a:cs typeface="+mj-cs"/>
              </a:rPr>
              <a:t>районе</a:t>
            </a:r>
            <a:endParaRPr sz="1800" dirty="0">
              <a:solidFill>
                <a:schemeClr val="l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968708" y="240955"/>
            <a:ext cx="10254583" cy="1326588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sz="2400" b="1">
                <a:solidFill>
                  <a:srgbClr val="0000FF"/>
                </a:solidFill>
                <a:latin typeface="Pragmatica Extended" panose="020B0805040502020204"/>
                <a:ea typeface="Pragmatica Extended" panose="020B0805040502020204"/>
                <a:cs typeface="Pragmatica Extended" panose="020B0805040502020204"/>
              </a:rPr>
              <a:t> 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x="-24130" y="1404064"/>
            <a:ext cx="12192000" cy="328993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sz="4800" b="1" dirty="0">
                <a:solidFill>
                  <a:srgbClr val="0000FF"/>
                </a:solidFill>
              </a:rPr>
              <a:t>«Вовлечение обучающихся, состоящих на различных видах учета, в мероприятия Общероссийского общественно-государственного движения детей и молодежи «Движение Первых»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-24130" y="168588"/>
            <a:ext cx="12192000" cy="71501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sz="1800" dirty="0" err="1">
                <a:solidFill>
                  <a:srgbClr val="0000FF"/>
                </a:solidFill>
              </a:rPr>
              <a:t>Общероссийское</a:t>
            </a:r>
            <a:r>
              <a:rPr sz="1800" dirty="0">
                <a:solidFill>
                  <a:srgbClr val="0000FF"/>
                </a:solidFill>
              </a:rPr>
              <a:t> </a:t>
            </a:r>
            <a:r>
              <a:rPr sz="1800" dirty="0" err="1">
                <a:solidFill>
                  <a:srgbClr val="0000FF"/>
                </a:solidFill>
              </a:rPr>
              <a:t>общественно-государственное</a:t>
            </a:r>
            <a:r>
              <a:rPr sz="1800" dirty="0">
                <a:solidFill>
                  <a:srgbClr val="0000FF"/>
                </a:solidFill>
              </a:rPr>
              <a:t> </a:t>
            </a:r>
            <a:r>
              <a:rPr sz="1800" dirty="0" err="1">
                <a:solidFill>
                  <a:srgbClr val="0000FF"/>
                </a:solidFill>
              </a:rPr>
              <a:t>движение</a:t>
            </a:r>
            <a:r>
              <a:rPr sz="1800" dirty="0">
                <a:solidFill>
                  <a:srgbClr val="0000FF"/>
                </a:solidFill>
              </a:rPr>
              <a:t> </a:t>
            </a:r>
            <a:r>
              <a:rPr sz="1800" dirty="0" err="1">
                <a:solidFill>
                  <a:srgbClr val="0000FF"/>
                </a:solidFill>
              </a:rPr>
              <a:t>детей</a:t>
            </a:r>
            <a:r>
              <a:rPr sz="1800" dirty="0">
                <a:solidFill>
                  <a:srgbClr val="0000FF"/>
                </a:solidFill>
              </a:rPr>
              <a:t> и </a:t>
            </a:r>
            <a:r>
              <a:rPr sz="1800" dirty="0" err="1">
                <a:solidFill>
                  <a:srgbClr val="0000FF"/>
                </a:solidFill>
              </a:rPr>
              <a:t>молод</a:t>
            </a:r>
            <a:r>
              <a:rPr lang="ru-RU" sz="1800" dirty="0">
                <a:solidFill>
                  <a:srgbClr val="0000FF"/>
                </a:solidFill>
              </a:rPr>
              <a:t>ё</a:t>
            </a:r>
            <a:r>
              <a:rPr sz="1800" dirty="0" err="1">
                <a:solidFill>
                  <a:srgbClr val="0000FF"/>
                </a:solidFill>
              </a:rPr>
              <a:t>жи</a:t>
            </a:r>
            <a:r>
              <a:rPr sz="1800" dirty="0">
                <a:solidFill>
                  <a:srgbClr val="0000FF"/>
                </a:solidFill>
              </a:rPr>
              <a:t> </a:t>
            </a:r>
            <a:br>
              <a:rPr lang="ru-RU" sz="1800" dirty="0">
                <a:solidFill>
                  <a:srgbClr val="0000FF"/>
                </a:solidFill>
              </a:rPr>
            </a:br>
            <a:r>
              <a:rPr sz="1800" dirty="0">
                <a:solidFill>
                  <a:srgbClr val="0000FF"/>
                </a:solidFill>
              </a:rPr>
              <a:t>«</a:t>
            </a:r>
            <a:r>
              <a:rPr sz="1800" dirty="0" err="1">
                <a:solidFill>
                  <a:srgbClr val="0000FF"/>
                </a:solidFill>
              </a:rPr>
              <a:t>Движение</a:t>
            </a:r>
            <a:r>
              <a:rPr sz="1800" dirty="0">
                <a:solidFill>
                  <a:srgbClr val="0000FF"/>
                </a:solidFill>
              </a:rPr>
              <a:t> </a:t>
            </a:r>
            <a:r>
              <a:rPr lang="ru-RU" sz="1800" dirty="0">
                <a:solidFill>
                  <a:srgbClr val="0000FF"/>
                </a:solidFill>
              </a:rPr>
              <a:t>П</a:t>
            </a:r>
            <a:r>
              <a:rPr sz="1800" dirty="0" err="1">
                <a:solidFill>
                  <a:srgbClr val="0000FF"/>
                </a:solidFill>
              </a:rPr>
              <a:t>ервых</a:t>
            </a:r>
            <a:r>
              <a:rPr sz="1800" dirty="0">
                <a:solidFill>
                  <a:srgbClr val="0000FF"/>
                </a:solidFill>
              </a:rPr>
              <a:t>»</a:t>
            </a:r>
            <a:r>
              <a:rPr sz="4000" dirty="0"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D06B2E-1B90-4D3C-B495-DCD6E57D6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427" r="54663" b="20841"/>
          <a:stretch/>
        </p:blipFill>
        <p:spPr>
          <a:xfrm>
            <a:off x="0" y="2845942"/>
            <a:ext cx="6505707" cy="33596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91E37B-019E-4D72-93F7-29C06462C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283" y="3381325"/>
            <a:ext cx="5332288" cy="28448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4F3213A-4942-4F0D-AA9B-55EF22C0F858}"/>
              </a:ext>
            </a:extLst>
          </p:cNvPr>
          <p:cNvSpPr txBox="1"/>
          <p:nvPr/>
        </p:nvSpPr>
        <p:spPr>
          <a:xfrm>
            <a:off x="6667841" y="1985145"/>
            <a:ext cx="520917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+mj-lt"/>
              </a:rPr>
              <a:t>В Василеостровском районе зарегистрировано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+mj-lt"/>
              </a:rPr>
              <a:t>свыше </a:t>
            </a:r>
            <a:r>
              <a:rPr lang="ru-RU" sz="2800" b="1" dirty="0">
                <a:solidFill>
                  <a:srgbClr val="0000FF"/>
                </a:solidFill>
                <a:latin typeface="+mj-lt"/>
              </a:rPr>
              <a:t>10 тысяч</a:t>
            </a:r>
            <a:r>
              <a:rPr lang="ru-RU" sz="24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участников</a:t>
            </a:r>
            <a:endParaRPr lang="ru-RU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Shape 81">
            <a:extLst>
              <a:ext uri="{FF2B5EF4-FFF2-40B4-BE49-F238E27FC236}">
                <a16:creationId xmlns:a16="http://schemas.microsoft.com/office/drawing/2014/main" id="{B82653CE-7D3E-4995-87C7-185BD4FE04FB}"/>
              </a:ext>
            </a:extLst>
          </p:cNvPr>
          <p:cNvSpPr txBox="1"/>
          <p:nvPr/>
        </p:nvSpPr>
        <p:spPr>
          <a:xfrm>
            <a:off x="709720" y="1071468"/>
            <a:ext cx="3918036" cy="1544619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4800" b="1" dirty="0">
                <a:solidFill>
                  <a:srgbClr val="0000FF"/>
                </a:solidFill>
              </a:rPr>
              <a:t>Движение</a:t>
            </a:r>
          </a:p>
          <a:p>
            <a:pPr>
              <a:lnSpc>
                <a:spcPct val="100000"/>
              </a:lnSpc>
            </a:pPr>
            <a:r>
              <a:rPr lang="ru-RU" sz="4800" b="1" dirty="0">
                <a:solidFill>
                  <a:srgbClr val="0000FF"/>
                </a:solidFill>
              </a:rPr>
              <a:t>Первых –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4144D7C-2CFA-4161-AD34-F6A25C15AAFE}"/>
              </a:ext>
            </a:extLst>
          </p:cNvPr>
          <p:cNvCxnSpPr>
            <a:cxnSpLocks/>
          </p:cNvCxnSpPr>
          <p:nvPr/>
        </p:nvCxnSpPr>
        <p:spPr>
          <a:xfrm>
            <a:off x="837743" y="4489807"/>
            <a:ext cx="436767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16B8BB9-BA62-4773-AB6E-044EAD50F902}"/>
              </a:ext>
            </a:extLst>
          </p:cNvPr>
          <p:cNvCxnSpPr>
            <a:cxnSpLocks/>
          </p:cNvCxnSpPr>
          <p:nvPr/>
        </p:nvCxnSpPr>
        <p:spPr>
          <a:xfrm>
            <a:off x="837743" y="5343247"/>
            <a:ext cx="436767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084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1"/>
          <p:cNvPicPr/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b="21956"/>
          <a:stretch>
            <a:fillRect/>
          </a:stretch>
        </p:blipFill>
        <p:spPr>
          <a:xfrm>
            <a:off x="6874600" y="242742"/>
            <a:ext cx="5074438" cy="5775219"/>
          </a:xfrm>
          <a:prstGeom prst="rect">
            <a:avLst/>
          </a:prstGeom>
        </p:spPr>
      </p:pic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77288" y="177257"/>
            <a:ext cx="9423552" cy="1325563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>
              <a:lnSpc>
                <a:spcPct val="150000"/>
              </a:lnSpc>
            </a:pPr>
            <a:r>
              <a:rPr lang="ru-RU" sz="4800" b="1" dirty="0">
                <a:solidFill>
                  <a:srgbClr val="0000FF"/>
                </a:solidFill>
              </a:rPr>
              <a:t>Перезагрузка досуга</a:t>
            </a:r>
            <a:endParaRPr lang="ru-RU" sz="4800" dirty="0">
              <a:solidFill>
                <a:srgbClr val="0000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7" r="6208"/>
          <a:stretch/>
        </p:blipFill>
        <p:spPr>
          <a:xfrm>
            <a:off x="3002267" y="4166812"/>
            <a:ext cx="2759371" cy="2179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r="11200"/>
          <a:stretch/>
        </p:blipFill>
        <p:spPr>
          <a:xfrm>
            <a:off x="191782" y="4195213"/>
            <a:ext cx="2511744" cy="1991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1"/>
          <a:stretch/>
        </p:blipFill>
        <p:spPr>
          <a:xfrm>
            <a:off x="3002268" y="1778014"/>
            <a:ext cx="2755150" cy="2179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r="5447"/>
          <a:stretch/>
        </p:blipFill>
        <p:spPr>
          <a:xfrm>
            <a:off x="191783" y="1778014"/>
            <a:ext cx="2511744" cy="2179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5E6F51-2D05-4FD2-99C2-F6D81DC1CA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959" y="4168985"/>
            <a:ext cx="2943657" cy="2207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2526EB-F450-424D-AC72-CD23F0A022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959" y="1748467"/>
            <a:ext cx="2906003" cy="2179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5287CBF1-5D4F-4077-BFF0-E48C40FC79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1"/>
          <p:cNvPicPr/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b="21956"/>
          <a:stretch>
            <a:fillRect/>
          </a:stretch>
        </p:blipFill>
        <p:spPr>
          <a:xfrm>
            <a:off x="6874600" y="242742"/>
            <a:ext cx="5074438" cy="5775219"/>
          </a:xfrm>
          <a:prstGeom prst="rect">
            <a:avLst/>
          </a:prstGeom>
        </p:spPr>
      </p:pic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05882" y="315617"/>
            <a:ext cx="9423552" cy="1325563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>
              <a:lnSpc>
                <a:spcPct val="150000"/>
              </a:lnSpc>
            </a:pPr>
            <a:r>
              <a:rPr lang="ru-RU" sz="4800" b="1" dirty="0">
                <a:solidFill>
                  <a:srgbClr val="0000FF"/>
                </a:solidFill>
              </a:rPr>
              <a:t>Развитие гибких навыков</a:t>
            </a:r>
            <a:endParaRPr lang="ru-RU" sz="4800" dirty="0">
              <a:solidFill>
                <a:srgbClr val="0000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5" r="17805"/>
          <a:stretch/>
        </p:blipFill>
        <p:spPr>
          <a:xfrm>
            <a:off x="407911" y="4365181"/>
            <a:ext cx="2700983" cy="2055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A478F6-D08D-4C36-B740-75D54FD308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" b="18575"/>
          <a:stretch/>
        </p:blipFill>
        <p:spPr>
          <a:xfrm>
            <a:off x="7283430" y="1886963"/>
            <a:ext cx="3266080" cy="2065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66A2BE-4246-430D-8FF2-F96766C16D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911" y="1919844"/>
            <a:ext cx="2752804" cy="2025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4E2A13-8419-4F25-ACF9-4F1007A05B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0028" y="4365181"/>
            <a:ext cx="3375196" cy="2055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0E8A4D4-338B-4DCF-A989-3EF1B216E8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8520" y="1928296"/>
            <a:ext cx="3175284" cy="2025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C4BEB2-9BF2-4939-B86B-8C6A829ADA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6358" y="4365181"/>
            <a:ext cx="3278352" cy="2055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693281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1"/>
          <p:cNvPicPr/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b="21956"/>
          <a:stretch>
            <a:fillRect/>
          </a:stretch>
        </p:blipFill>
        <p:spPr>
          <a:xfrm>
            <a:off x="6886799" y="283838"/>
            <a:ext cx="5074438" cy="5775219"/>
          </a:xfrm>
          <a:prstGeom prst="rect">
            <a:avLst/>
          </a:prstGeom>
        </p:spPr>
      </p:pic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230763" y="187039"/>
            <a:ext cx="8163224" cy="1325563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>
              <a:lnSpc>
                <a:spcPct val="100000"/>
              </a:lnSpc>
            </a:pPr>
            <a:r>
              <a:rPr lang="ru-RU" sz="4800" b="1" dirty="0">
                <a:solidFill>
                  <a:srgbClr val="0000FF"/>
                </a:solidFill>
              </a:rPr>
              <a:t>Интеграция в позитивную социальную среду</a:t>
            </a:r>
            <a:endParaRPr lang="ru-RU" sz="5400" dirty="0">
              <a:solidFill>
                <a:srgbClr val="0000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63" y="4177246"/>
            <a:ext cx="2865236" cy="214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27" y="4201175"/>
            <a:ext cx="2781225" cy="214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95" y="1803943"/>
            <a:ext cx="2781597" cy="2086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57" y="1803943"/>
            <a:ext cx="2839442" cy="2082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68B386-5FD1-48FE-B0C2-475DE708391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r="22300"/>
          <a:stretch/>
        </p:blipFill>
        <p:spPr>
          <a:xfrm>
            <a:off x="6368478" y="1803942"/>
            <a:ext cx="2727525" cy="2105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094750-199D-4732-B122-B788FE7C38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667" y="4177246"/>
            <a:ext cx="2727525" cy="2110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400104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79">
            <a:extLst>
              <a:ext uri="{FF2B5EF4-FFF2-40B4-BE49-F238E27FC236}">
                <a16:creationId xmlns:a16="http://schemas.microsoft.com/office/drawing/2014/main" id="{09EA4563-3BB3-43ED-83FA-8894D43B3AB7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 lang="ru-RU" sz="3600" b="1" dirty="0">
              <a:solidFill>
                <a:schemeClr val="lt1"/>
              </a:solidFill>
              <a:latin typeface="+mj-lt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476998" y="1284636"/>
            <a:ext cx="11238001" cy="428872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lIns="91440" tIns="45720" rIns="91440" bIns="45720" anchor="ctr"/>
          <a:lstStyle/>
          <a:p>
            <a:pPr algn="ctr"/>
            <a:r>
              <a:rPr lang="ru-RU" sz="4000" b="1" dirty="0">
                <a:solidFill>
                  <a:srgbClr val="0000FF"/>
                </a:solidFill>
                <a:latin typeface="+mj-lt"/>
              </a:rPr>
              <a:t>Местное отделение «Движения Первых» продолжит выстраивать системную работу с образовательными учреждениями, предлагать новые форматы и привлекать партнёров, чтобы вовлекать в повестку Движения </a:t>
            </a:r>
            <a:endParaRPr lang="en-US" sz="4000" b="1" dirty="0">
              <a:solidFill>
                <a:srgbClr val="0000FF"/>
              </a:solidFill>
              <a:latin typeface="+mj-lt"/>
            </a:endParaRPr>
          </a:p>
          <a:p>
            <a:pPr algn="ctr"/>
            <a:r>
              <a:rPr lang="ru-RU" sz="4000" b="1" dirty="0">
                <a:solidFill>
                  <a:srgbClr val="0000FF"/>
                </a:solidFill>
                <a:latin typeface="+mj-lt"/>
              </a:rPr>
              <a:t>всё больше участников.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968708" y="240955"/>
            <a:ext cx="10254583" cy="1326588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sz="2400" b="1">
                <a:solidFill>
                  <a:srgbClr val="0000FF"/>
                </a:solidFill>
                <a:latin typeface="Pragmatica Extended" panose="020B0805040502020204"/>
                <a:ea typeface="Pragmatica Extended" panose="020B0805040502020204"/>
                <a:cs typeface="Pragmatica Extended" panose="020B0805040502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14156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Picture 346"/>
          <p:cNvPicPr/>
          <p:nvPr/>
        </p:nvPicPr>
        <p:blipFill>
          <a:blip r:embed="rId2"/>
          <a:srcRect b="21956"/>
          <a:stretch>
            <a:fillRect/>
          </a:stretch>
        </p:blipFill>
        <p:spPr>
          <a:xfrm>
            <a:off x="6745833" y="541390"/>
            <a:ext cx="5074437" cy="5775219"/>
          </a:xfrm>
          <a:prstGeom prst="rect">
            <a:avLst/>
          </a:prstGeom>
        </p:spPr>
      </p:pic>
      <p:sp>
        <p:nvSpPr>
          <p:cNvPr id="347" name="Shape 347"/>
          <p:cNvSpPr/>
          <p:nvPr/>
        </p:nvSpPr>
        <p:spPr>
          <a:xfrm>
            <a:off x="0" y="5636157"/>
            <a:ext cx="12192000" cy="1221842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lang="ru-RU"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  <a:t>Кремза Елизавета Владимировна</a:t>
            </a:r>
            <a:br>
              <a:rPr lang="ru-RU"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</a:br>
            <a:r>
              <a:rPr lang="ru-RU"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  <a:t>специалист по организации работы</a:t>
            </a:r>
            <a:endParaRPr lang="ru-RU"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lang="ru-RU" sz="2000" dirty="0">
                <a:solidFill>
                  <a:schemeClr val="lt1"/>
                </a:solidFill>
                <a:latin typeface="+mj-lt"/>
                <a:ea typeface="+mj-ea"/>
                <a:cs typeface="+mj-cs"/>
              </a:rPr>
              <a:t>Движения Первых в Василеостровском районе</a:t>
            </a:r>
            <a:endParaRPr lang="ru-RU"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8" name="Shape 348"/>
          <p:cNvSpPr txBox="1"/>
          <p:nvPr/>
        </p:nvSpPr>
        <p:spPr>
          <a:xfrm>
            <a:off x="323191" y="2171852"/>
            <a:ext cx="11545617" cy="1116469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sz="4800" b="1" dirty="0">
                <a:solidFill>
                  <a:srgbClr val="0000FF"/>
                </a:solidFill>
              </a:rPr>
              <a:t>СПАСИБО</a:t>
            </a:r>
            <a:r>
              <a:rPr lang="ru-RU" sz="4800" b="1" dirty="0">
                <a:solidFill>
                  <a:srgbClr val="0000FF"/>
                </a:solidFill>
              </a:rPr>
              <a:t> </a:t>
            </a:r>
            <a:r>
              <a:rPr sz="4800" b="1" dirty="0">
                <a:solidFill>
                  <a:srgbClr val="0000FF"/>
                </a:solidFill>
              </a:rPr>
              <a:t>ЗА ВНИМАНИЕ!</a:t>
            </a:r>
            <a:endParaRPr sz="4800" b="1" dirty="0">
              <a:solidFill>
                <a:srgbClr val="0000FF"/>
              </a:solidFill>
              <a:latin typeface="Pragmatica Extended" panose="020B0805040502020204"/>
              <a:ea typeface="Pragmatica Extended" panose="020B0805040502020204"/>
              <a:cs typeface="Pragmatica Extended" panose="020B0805040502020204"/>
            </a:endParaRPr>
          </a:p>
        </p:txBody>
      </p:sp>
      <p:sp>
        <p:nvSpPr>
          <p:cNvPr id="349" name="Shape 349"/>
          <p:cNvSpPr txBox="1"/>
          <p:nvPr/>
        </p:nvSpPr>
        <p:spPr>
          <a:xfrm>
            <a:off x="6019290" y="4350141"/>
            <a:ext cx="7138034" cy="1137284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sz="2400" dirty="0">
                <a:solidFill>
                  <a:srgbClr val="0000FF"/>
                </a:solidFill>
              </a:rPr>
              <a:t>+7</a:t>
            </a:r>
            <a:r>
              <a:rPr lang="ru-RU" sz="2400" dirty="0">
                <a:solidFill>
                  <a:srgbClr val="0000FF"/>
                </a:solidFill>
              </a:rPr>
              <a:t>-</a:t>
            </a:r>
            <a:r>
              <a:rPr sz="2400" dirty="0">
                <a:solidFill>
                  <a:srgbClr val="0000FF"/>
                </a:solidFill>
              </a:rPr>
              <a:t>911</a:t>
            </a:r>
            <a:r>
              <a:rPr lang="ru-RU" sz="2400" dirty="0">
                <a:solidFill>
                  <a:srgbClr val="0000FF"/>
                </a:solidFill>
              </a:rPr>
              <a:t>-245-60-57</a:t>
            </a:r>
            <a:endParaRPr sz="2400" dirty="0">
              <a:solidFill>
                <a:srgbClr val="0000FF"/>
              </a:solidFill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FF"/>
                </a:solidFill>
              </a:rPr>
              <a:t>evkremza</a:t>
            </a:r>
            <a:r>
              <a:rPr sz="2000" dirty="0">
                <a:solidFill>
                  <a:srgbClr val="0000FF"/>
                </a:solidFill>
              </a:rPr>
              <a:t>@pervey.ru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Другая 1">
      <a:majorFont>
        <a:latin typeface="Pragmatica Extended Bold"/>
        <a:ea typeface=""/>
        <a:cs typeface=""/>
      </a:majorFont>
      <a:minorFont>
        <a:latin typeface="Aeroport"/>
        <a:ea typeface=""/>
        <a:cs typeface="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422</TotalTime>
  <Words>129</Words>
  <Application>Microsoft Office PowerPoint</Application>
  <PresentationFormat>Широкоэкранный</PresentationFormat>
  <Paragraphs>20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Aeroport</vt:lpstr>
      <vt:lpstr>Arial</vt:lpstr>
      <vt:lpstr>Pragmatica Extended</vt:lpstr>
      <vt:lpstr>Pragmatica Extended Bold</vt:lpstr>
      <vt:lpstr>Office Theme</vt:lpstr>
      <vt:lpstr>Презентация PowerPoint</vt:lpstr>
      <vt:lpstr>Презентация PowerPoint</vt:lpstr>
      <vt:lpstr>Перезагрузка досуга</vt:lpstr>
      <vt:lpstr>Развитие гибких навыков</vt:lpstr>
      <vt:lpstr>Интеграция в позитивную социальную среду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Кремза Елизавета Владимировна</cp:lastModifiedBy>
  <cp:revision>93</cp:revision>
  <dcterms:created xsi:type="dcterms:W3CDTF">2025-12-15T20:25:42Z</dcterms:created>
  <dcterms:modified xsi:type="dcterms:W3CDTF">2026-09-28T07:51:14Z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284033351A4A4269B002E1D7383C2602_12</vt:lpwstr>
  </property>
  <property fmtid="{D5CDD505-2E9C-101B-9397-08002B2CF9AE}" pid="3" name="KSOProductBuildVer">
    <vt:lpwstr>1049-12.2.0.23155</vt:lpwstr>
  </property>
</Properties>
</file>